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78" r:id="rId2"/>
    <p:sldId id="318" r:id="rId3"/>
    <p:sldId id="319" r:id="rId4"/>
    <p:sldId id="263" r:id="rId5"/>
    <p:sldId id="325" r:id="rId6"/>
    <p:sldId id="264" r:id="rId7"/>
    <p:sldId id="305" r:id="rId8"/>
    <p:sldId id="265" r:id="rId9"/>
    <p:sldId id="326" r:id="rId10"/>
    <p:sldId id="306" r:id="rId11"/>
    <p:sldId id="266" r:id="rId12"/>
    <p:sldId id="267" r:id="rId13"/>
    <p:sldId id="307" r:id="rId14"/>
    <p:sldId id="285" r:id="rId15"/>
    <p:sldId id="327" r:id="rId16"/>
    <p:sldId id="328" r:id="rId17"/>
    <p:sldId id="269" r:id="rId18"/>
    <p:sldId id="320" r:id="rId19"/>
    <p:sldId id="287" r:id="rId20"/>
    <p:sldId id="268" r:id="rId21"/>
    <p:sldId id="321" r:id="rId22"/>
    <p:sldId id="308" r:id="rId23"/>
    <p:sldId id="329" r:id="rId24"/>
    <p:sldId id="290" r:id="rId25"/>
    <p:sldId id="322" r:id="rId26"/>
    <p:sldId id="270" r:id="rId27"/>
    <p:sldId id="291" r:id="rId28"/>
    <p:sldId id="271" r:id="rId29"/>
    <p:sldId id="292" r:id="rId30"/>
    <p:sldId id="330" r:id="rId31"/>
    <p:sldId id="331" r:id="rId32"/>
    <p:sldId id="332" r:id="rId33"/>
    <p:sldId id="293" r:id="rId34"/>
    <p:sldId id="333" r:id="rId35"/>
    <p:sldId id="334" r:id="rId36"/>
    <p:sldId id="335" r:id="rId37"/>
    <p:sldId id="336" r:id="rId38"/>
    <p:sldId id="276" r:id="rId39"/>
    <p:sldId id="337" r:id="rId40"/>
    <p:sldId id="338" r:id="rId41"/>
    <p:sldId id="339" r:id="rId42"/>
    <p:sldId id="323" r:id="rId43"/>
    <p:sldId id="297" r:id="rId44"/>
    <p:sldId id="340" r:id="rId45"/>
    <p:sldId id="299" r:id="rId46"/>
    <p:sldId id="300" r:id="rId47"/>
    <p:sldId id="301" r:id="rId48"/>
    <p:sldId id="324" r:id="rId49"/>
    <p:sldId id="302" r:id="rId50"/>
    <p:sldId id="303" r:id="rId51"/>
    <p:sldId id="317" r:id="rId52"/>
    <p:sldId id="279" r:id="rId53"/>
    <p:sldId id="281" r:id="rId54"/>
    <p:sldId id="282" r:id="rId55"/>
    <p:sldId id="280" r:id="rId56"/>
    <p:sldId id="283" r:id="rId57"/>
    <p:sldId id="27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0" autoAdjust="0"/>
    <p:restoredTop sz="94660"/>
  </p:normalViewPr>
  <p:slideViewPr>
    <p:cSldViewPr>
      <p:cViewPr varScale="1">
        <p:scale>
          <a:sx n="164" d="100"/>
          <a:sy n="164" d="100"/>
        </p:scale>
        <p:origin x="426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4498F-B7CE-461D-A703-FA7E9F6E8DD7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6E925-F345-4CA1-B94B-0B1758A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83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Sketching a Graph by Point Plotting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Sketch the graph </a:t>
                </a:r>
                <a:r>
                  <a:rPr lang="en-US" sz="3200" b="1" dirty="0" smtClean="0"/>
                  <a:t>of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21007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Construct </a:t>
                </a:r>
                <a:r>
                  <a:rPr lang="en-US" sz="3200" b="1" dirty="0"/>
                  <a:t>a table of </a:t>
                </a:r>
                <a:r>
                  <a:rPr lang="en-US" sz="3200" b="1" dirty="0" smtClean="0"/>
                  <a:t>values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1007"/>
                <a:ext cx="9144000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81940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9572191"/>
                  </p:ext>
                </p:extLst>
              </p:nvPr>
            </p:nvGraphicFramePr>
            <p:xfrm>
              <a:off x="685797" y="4114800"/>
              <a:ext cx="7543802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76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23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3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9572191"/>
                  </p:ext>
                </p:extLst>
              </p:nvPr>
            </p:nvGraphicFramePr>
            <p:xfrm>
              <a:off x="685797" y="4114800"/>
              <a:ext cx="7543802" cy="1447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76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776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23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1681" r="-601130" b="-109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3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101681" r="-601130" b="-9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-1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976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Plot </a:t>
                </a:r>
                <a:r>
                  <a:rPr lang="en-US" sz="3200" b="1" dirty="0"/>
                  <a:t>the points shown in the </a:t>
                </a:r>
                <a:r>
                  <a:rPr lang="en-US" sz="3200" b="1" dirty="0" smtClean="0"/>
                  <a:t>table.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7609"/>
                <a:ext cx="9144000" cy="830997"/>
              </a:xfrm>
              <a:prstGeom prst="rect">
                <a:avLst/>
              </a:prstGeom>
              <a:blipFill rotWithShape="0"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533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Connect </a:t>
                </a:r>
                <a:r>
                  <a:rPr lang="en-US" sz="3200" b="1" dirty="0"/>
                  <a:t>the points with a smooth </a:t>
                </a:r>
                <a:r>
                  <a:rPr lang="en-US" sz="3200" b="1" dirty="0" smtClean="0"/>
                  <a:t>curve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34000" cy="3046988"/>
              </a:xfrm>
              <a:prstGeom prst="rect">
                <a:avLst/>
              </a:prstGeom>
              <a:blipFill>
                <a:blip r:embed="rId2"/>
                <a:stretch>
                  <a:fillRect l="-285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43464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502209"/>
                <a:ext cx="9144000" cy="2229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graph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𝐩𝐚𝐫𝐚𝐛𝐨𝐥𝐚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</a:t>
                </a:r>
                <a:r>
                  <a:rPr lang="en-US" sz="3200" b="1" dirty="0"/>
                  <a:t>is one of the conics you will study in 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3200" b="1" dirty="0" smtClean="0"/>
                  <a:t>Analytic Geometry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209"/>
                <a:ext cx="9144000" cy="2229521"/>
              </a:xfrm>
              <a:prstGeom prst="rect">
                <a:avLst/>
              </a:prstGeom>
              <a:blipFill>
                <a:blip r:embed="rId4"/>
                <a:stretch>
                  <a:fillRect l="-1667" r="-1667" b="-8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1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0980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With only a few </a:t>
            </a:r>
            <a:r>
              <a:rPr lang="en-US" sz="3200" b="1" dirty="0" smtClean="0"/>
              <a:t>points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you could badly misrepresent the graph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97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One disadvantage of point plotting is that to get a good idea about the shape of </a:t>
                </a:r>
                <a:r>
                  <a:rPr lang="en-US" sz="3200" b="1" dirty="0" smtClean="0"/>
                  <a:t>a graph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may need to plot many points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97497"/>
              </a:xfrm>
              <a:prstGeom prst="rect">
                <a:avLst/>
              </a:prstGeom>
              <a:blipFill>
                <a:blip r:embed="rId2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794276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to sketch the graph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𝒚</m:t>
                      </m:r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</a:rPr>
                        <m:t>𝟑𝟗</m:t>
                      </m:r>
                      <m:r>
                        <a:rPr lang="en-US" sz="3200" b="1" i="1">
                          <a:latin typeface="Cambria Math"/>
                        </a:rPr>
                        <m:t>−</m:t>
                      </m:r>
                      <m:r>
                        <a:rPr lang="en-US" sz="3200" b="1" i="1">
                          <a:latin typeface="Cambria Math"/>
                        </a:rPr>
                        <m:t>𝟏𝟎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/>
                            </a:rPr>
                            <m:t>𝟒</m:t>
                          </m:r>
                        </m:sup>
                      </m:sSup>
                      <m:r>
                        <a:rPr lang="en-US" sz="3200" b="1" i="1">
                          <a:latin typeface="Cambria Math"/>
                        </a:rPr>
                        <m:t>)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plot five points</a:t>
                </a:r>
                <a:r>
                  <a:rPr lang="en-US" sz="3200" b="1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4276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 b="-3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77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these five points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might conclude that the graph is a line.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971675"/>
            <a:ext cx="4305300" cy="4886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905000"/>
                <a:ext cx="48387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however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 not correct.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By plotting several more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points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the graph is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far more </a:t>
                </a:r>
                <a:r>
                  <a:rPr lang="en-US" sz="3200" b="1" dirty="0" smtClean="0"/>
                  <a:t>complicated.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4838700" cy="4678204"/>
              </a:xfrm>
              <a:prstGeom prst="rect">
                <a:avLst/>
              </a:prstGeom>
              <a:blipFill>
                <a:blip r:embed="rId4"/>
                <a:stretch>
                  <a:fillRect l="-3149" r="-3149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9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3581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581400" cy="1569660"/>
              </a:xfrm>
              <a:prstGeom prst="rect">
                <a:avLst/>
              </a:prstGeom>
              <a:blipFill>
                <a:blip r:embed="rId2"/>
                <a:stretch>
                  <a:fillRect l="-4252" r="-4082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0"/>
            <a:ext cx="4714875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2057400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Graphing an equation has been made easier by technology.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0356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Even with technology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is possible to misrepresent a graph badly.</a:t>
            </a:r>
          </a:p>
        </p:txBody>
      </p:sp>
    </p:spTree>
    <p:extLst>
      <p:ext uri="{BB962C8B-B14F-4D97-AF65-F5344CB8AC3E}">
        <p14:creationId xmlns:p14="http://schemas.microsoft.com/office/powerpoint/2010/main" val="24557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05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each of the graphing </a:t>
                </a:r>
                <a:r>
                  <a:rPr lang="en-US" sz="3200" b="1" dirty="0" smtClean="0"/>
                  <a:t>utility* </a:t>
                </a:r>
                <a:r>
                  <a:rPr lang="en-US" sz="3200" b="1" dirty="0"/>
                  <a:t>screens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shows a portion of </a:t>
                </a:r>
                <a:r>
                  <a:rPr lang="en-US" sz="3200" b="1" dirty="0" smtClean="0"/>
                  <a:t>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05448"/>
              </a:xfrm>
              <a:prstGeom prst="rect">
                <a:avLst/>
              </a:prstGeom>
              <a:blipFill>
                <a:blip r:embed="rId2"/>
                <a:stretch>
                  <a:fillRect l="-1667" r="-1667" b="-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449922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From the screen on the left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might assume that the graph is a line.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133600"/>
            <a:ext cx="84963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From </a:t>
            </a:r>
            <a:r>
              <a:rPr lang="en-US" sz="3200" b="1" dirty="0" smtClean="0"/>
              <a:t>the screen </a:t>
            </a:r>
            <a:r>
              <a:rPr lang="en-US" sz="3200" b="1" dirty="0"/>
              <a:t>on the right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can see that the graph is not a line.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76400"/>
            <a:ext cx="9144000" cy="278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So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whether </a:t>
            </a:r>
            <a:r>
              <a:rPr lang="en-US" sz="3200" b="1" dirty="0" smtClean="0"/>
              <a:t>you are </a:t>
            </a:r>
            <a:r>
              <a:rPr lang="en-US" sz="3200" b="1" dirty="0"/>
              <a:t>sketching a graph by hand or using a graphing utility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must realize </a:t>
            </a:r>
            <a:r>
              <a:rPr lang="en-US" sz="3200" b="1" dirty="0" smtClean="0"/>
              <a:t>that different 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3200" b="1" dirty="0"/>
              <a:t>viewing windows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r>
              <a:rPr lang="en-US" sz="3200" b="1" dirty="0"/>
              <a:t> can produce very different views of a graph.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97409"/>
            <a:ext cx="9144000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In </a:t>
            </a:r>
            <a:r>
              <a:rPr lang="en-US" sz="3200" b="1" dirty="0" smtClean="0"/>
              <a:t>choosing a </a:t>
            </a:r>
            <a:r>
              <a:rPr lang="en-US" sz="3200" b="1" dirty="0"/>
              <a:t>viewing window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your goal is to show a view of the graph that fits well in </a:t>
            </a:r>
            <a:r>
              <a:rPr lang="en-US" sz="3200" b="1" dirty="0" smtClean="0"/>
              <a:t>the context </a:t>
            </a:r>
            <a:r>
              <a:rPr lang="en-US" sz="3200" b="1" dirty="0"/>
              <a:t>of the problem.</a:t>
            </a:r>
          </a:p>
        </p:txBody>
      </p:sp>
    </p:spTree>
    <p:extLst>
      <p:ext uri="{BB962C8B-B14F-4D97-AF65-F5344CB8AC3E}">
        <p14:creationId xmlns:p14="http://schemas.microsoft.com/office/powerpoint/2010/main" val="35745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3657817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intercept </a:t>
                </a:r>
                <a:r>
                  <a:rPr lang="en-US" sz="3200" b="1" dirty="0"/>
                  <a:t>of the graph of an equation if it is a solution point of the equation.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817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𝐈𝐧𝐭𝐞𝐫𝐜𝐞𝐩𝐭𝐬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𝐆𝐫𝐚𝐩𝐡</m:t>
                    </m:r>
                  </m:oMath>
                </a14:m>
                <a:r>
                  <a:rPr lang="en-US" sz="36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Two types of solution points that are especially useful in graphing an equation are those having </a:t>
                </a:r>
                <a:r>
                  <a:rPr lang="en-US" sz="3200" b="1" dirty="0"/>
                  <a:t>zero as their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4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point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/>
                      </a:rPr>
                      <m:t>𝒃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a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intercept of the graph of an equation if it is a solution point of the equation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429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/>
                  <a:t>intercepts of a graph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solve the equation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533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105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/>
                  <a:t>intercepts of a graph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solve the equation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54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533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0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3464" y="0"/>
                <a:ext cx="9147464" cy="2050754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</a:t>
                </a:r>
                <a:r>
                  <a:rPr lang="en-US" sz="3200" b="1" dirty="0"/>
                  <a:t>is possible for a graph to have no intercepts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it might have several.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4" y="0"/>
                <a:ext cx="9147464" cy="2050754"/>
              </a:xfrm>
              <a:prstGeom prst="rect">
                <a:avLst/>
              </a:prstGeom>
              <a:blipFill>
                <a:blip r:embed="rId2"/>
                <a:stretch>
                  <a:fillRect l="-1527" r="-531" b="-4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7432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Consider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for example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the four graphs shown in </a:t>
            </a:r>
            <a:r>
              <a:rPr lang="en-US" sz="3200" b="1" dirty="0" smtClean="0"/>
              <a:t>the following Figures.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4371827"/>
            <a:ext cx="9147463" cy="24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63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 for Calculus:</a:t>
            </a:r>
          </a:p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Graphs and Models</a:t>
            </a:r>
          </a:p>
        </p:txBody>
      </p:sp>
    </p:spTree>
    <p:extLst>
      <p:ext uri="{BB962C8B-B14F-4D97-AF65-F5344CB8AC3E}">
        <p14:creationId xmlns:p14="http://schemas.microsoft.com/office/powerpoint/2010/main" val="286150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52478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4780"/>
                <a:ext cx="914400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0" y="2971800"/>
                <a:ext cx="9144000" cy="3880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intercepts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zero and solve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⇒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3880806"/>
              </a:xfrm>
              <a:prstGeom prst="rect">
                <a:avLst/>
              </a:prstGeom>
              <a:blipFill>
                <a:blip r:embed="rId3"/>
                <a:stretch>
                  <a:fillRect l="-14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Finding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intercepts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intercepts </a:t>
                </a:r>
                <a:r>
                  <a:rPr lang="en-US" sz="3200" b="1" dirty="0"/>
                  <a:t>of the graph </a:t>
                </a:r>
                <a:r>
                  <a:rPr lang="en-US" sz="3200" b="1" dirty="0" smtClean="0"/>
                  <a:t>of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04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this equation has three solutions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graph has three intercepts: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3200" b="1" i="1">
                          <a:latin typeface="Cambria Math"/>
                        </a:rPr>
                        <m:t> (</m:t>
                      </m:r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32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004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/>
                  <a:t>intercepts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be zero and solve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1492781"/>
              </a:xfrm>
              <a:prstGeom prst="rect">
                <a:avLst/>
              </a:prstGeom>
              <a:blipFill rotWithShape="0">
                <a:blip r:embed="rId3"/>
                <a:stretch>
                  <a:fillRect l="-14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876800"/>
                <a:ext cx="914400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Doing this produces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3200" b="1" dirty="0"/>
                  <a:t>intercept is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9144000" cy="1723549"/>
              </a:xfrm>
              <a:prstGeom prst="rect">
                <a:avLst/>
              </a:prstGeom>
              <a:blipFill rotWithShape="0">
                <a:blip r:embed="rId4"/>
                <a:stretch>
                  <a:fillRect b="-6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blipFill rotWithShape="0">
                <a:blip r:embed="rId3"/>
                <a:stretch>
                  <a:fillRect b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0"/>
            <a:ext cx="4124325" cy="458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845403"/>
                <a:ext cx="4953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uses </a:t>
                </a:r>
                <a:r>
                  <a:rPr lang="en-US" sz="3200" b="1" dirty="0"/>
                  <a:t>an analytic approach </a:t>
                </a:r>
                <a:r>
                  <a:rPr lang="en-US" sz="3200" b="1" dirty="0" smtClean="0"/>
                  <a:t>to finding </a:t>
                </a:r>
                <a:r>
                  <a:rPr lang="en-US" sz="3200" b="1" dirty="0"/>
                  <a:t>intercepts.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5403"/>
                <a:ext cx="4953000" cy="2308324"/>
              </a:xfrm>
              <a:prstGeom prst="rect">
                <a:avLst/>
              </a:prstGeom>
              <a:blipFill>
                <a:blip r:embed="rId5"/>
                <a:stretch>
                  <a:fillRect l="-307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733800"/>
            <a:ext cx="4800600" cy="149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When </a:t>
            </a:r>
            <a:r>
              <a:rPr lang="en-US" sz="3200" b="1" dirty="0" smtClean="0"/>
              <a:t>an analytic </a:t>
            </a:r>
            <a:r>
              <a:rPr lang="en-US" sz="3200" b="1" dirty="0"/>
              <a:t>approach is not </a:t>
            </a:r>
            <a:r>
              <a:rPr lang="en-US" sz="3200" b="1" dirty="0" smtClean="0"/>
              <a:t>possible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135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you can use a graphical approach by finding the points at which the graph intersects the axes.</a:t>
            </a:r>
          </a:p>
        </p:txBody>
      </p:sp>
    </p:spTree>
    <p:extLst>
      <p:ext uri="{BB962C8B-B14F-4D97-AF65-F5344CB8AC3E}">
        <p14:creationId xmlns:p14="http://schemas.microsoft.com/office/powerpoint/2010/main" val="27134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838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your graphing utility may have </a:t>
                </a:r>
                <a:r>
                  <a:rPr lang="en-US" sz="3200" b="1" dirty="0"/>
                  <a:t>a built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in program </a:t>
                </a:r>
                <a:r>
                  <a:rPr lang="en-US" sz="3200" b="1" dirty="0" smtClean="0"/>
                  <a:t>that can </a:t>
                </a:r>
                <a:r>
                  <a:rPr lang="en-US" sz="3200" b="1" dirty="0"/>
                  <a:t>find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intercepts of </a:t>
                </a:r>
                <a:r>
                  <a:rPr lang="en-US" sz="3200" b="1" dirty="0" smtClean="0"/>
                  <a:t>a graph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59209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Your </a:t>
                </a:r>
                <a:r>
                  <a:rPr lang="en-US" sz="3200" b="1" dirty="0" smtClean="0"/>
                  <a:t>graphing utility </a:t>
                </a:r>
                <a:r>
                  <a:rPr lang="en-US" sz="3200" b="1" dirty="0"/>
                  <a:t>may </a:t>
                </a:r>
                <a:r>
                  <a:rPr lang="en-US" sz="3200" b="1" dirty="0" smtClean="0"/>
                  <a:t>call this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𝐫𝐨𝐨𝐭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𝐳𝐞𝐫𝐨</m:t>
                    </m:r>
                  </m:oMath>
                </a14:m>
                <a:r>
                  <a:rPr lang="en-US" sz="3200" b="1" dirty="0"/>
                  <a:t> feature.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9209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292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the program to </a:t>
                </a:r>
                <a:r>
                  <a:rPr lang="en-US" sz="3200" b="1" dirty="0" smtClean="0"/>
                  <a:t>find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intercepts of the </a:t>
                </a:r>
                <a:r>
                  <a:rPr lang="en-US" sz="3200" b="1" dirty="0" smtClean="0"/>
                  <a:t>graph of </a:t>
                </a:r>
                <a:r>
                  <a:rPr lang="en-US" sz="3200" b="1" dirty="0"/>
                  <a:t>the equation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 </a:t>
                </a:r>
                <a:r>
                  <a:rPr lang="en-US" sz="1600" b="1" dirty="0" smtClean="0">
                    <a:sym typeface="Wingdings" panose="05000000000000000000" pitchFamily="2" charset="2"/>
                  </a:rPr>
                  <a:t>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492781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blipFill>
                <a:blip r:embed="rId5"/>
                <a:stretch>
                  <a:fillRect b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0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𝐒𝐲𝐦𝐦𝐞𝐭𝐫𝐲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𝐆𝐫𝐚𝐩𝐡</m:t>
                    </m:r>
                  </m:oMath>
                </a14:m>
                <a:r>
                  <a:rPr lang="en-US" sz="36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Knowing </a:t>
                </a:r>
                <a:r>
                  <a:rPr lang="en-US" sz="3200" b="1" dirty="0"/>
                  <a:t>the symmetry of a graph before attempting to sketch it is useful because </a:t>
                </a:r>
                <a:r>
                  <a:rPr lang="en-US" sz="3200" b="1" dirty="0" smtClean="0"/>
                  <a:t>you may need </a:t>
                </a:r>
                <a:r>
                  <a:rPr lang="en-US" sz="3200" b="1" dirty="0"/>
                  <a:t>only half as many points to sketch the graph.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40620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There are three types of symmetry that can be used to </a:t>
            </a:r>
            <a:r>
              <a:rPr lang="en-US" sz="3200" b="1" dirty="0"/>
              <a:t>help sketch the graphs of </a:t>
            </a:r>
            <a:r>
              <a:rPr lang="en-US" sz="3200" b="1" dirty="0" smtClean="0"/>
              <a:t>equations</a:t>
            </a:r>
            <a:r>
              <a:rPr lang="en-US" sz="3200" b="1" dirty="0"/>
              <a:t>.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3756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7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Symmetry </a:t>
                </a:r>
                <a:r>
                  <a:rPr lang="en-US" sz="3200" b="1" dirty="0"/>
                  <a:t>with respect to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Symmetry </a:t>
                </a:r>
                <a:r>
                  <a:rPr lang="en-US" sz="3200" b="1" dirty="0"/>
                  <a:t>with respect to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Symmetry </a:t>
                </a:r>
                <a:r>
                  <a:rPr lang="en-US" sz="3200" b="1" dirty="0"/>
                  <a:t>with respect to the coordinate origin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77885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5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788355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graph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𝐬𝐲𝐦𝐦𝐞𝐭𝐫𝐢𝐜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𝐰𝐢𝐭𝐡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𝐫𝐞𝐬𝐩𝐞𝐜𝐭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C0000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𝐚𝐱𝐢𝐬</m:t>
                    </m:r>
                  </m:oMath>
                </a14:m>
                <a:r>
                  <a:rPr lang="en-US" sz="3200" b="1" dirty="0"/>
                  <a:t> if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whenever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a point on the graph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3200" b="1" dirty="0"/>
                  <a:t>is also a point on the graph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8355"/>
                <a:ext cx="9144000" cy="2231445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7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the portion of the graph to the left of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a mirror image of the portion to the </a:t>
                </a:r>
                <a:r>
                  <a:rPr lang="en-US" sz="3200" b="1" dirty="0" smtClean="0"/>
                  <a:t>right </a:t>
                </a:r>
                <a:r>
                  <a:rPr lang="en-US" sz="3200" b="1" dirty="0"/>
                  <a:t>of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3390985"/>
            <a:ext cx="3427506" cy="3467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1" y="3072348"/>
                <a:ext cx="533400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graph of an equation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symmetric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if replacing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yields an equivalent equation.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072348"/>
                <a:ext cx="5334001" cy="3785652"/>
              </a:xfrm>
              <a:prstGeom prst="rect">
                <a:avLst/>
              </a:prstGeom>
              <a:blipFill>
                <a:blip r:embed="rId4"/>
                <a:stretch>
                  <a:fillRect l="-2857" r="-285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graph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𝐬𝐲𝐦𝐦𝐞𝐭𝐫𝐢𝐜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𝐰𝐢𝐭𝐡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𝐫𝐞𝐬𝐩𝐞𝐜𝐭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𝐚𝐱𝐢𝐬</m:t>
                    </m:r>
                  </m:oMath>
                </a14:m>
                <a:r>
                  <a:rPr lang="en-US" sz="3200" b="1" dirty="0"/>
                  <a:t> if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whenever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a point on the graph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3200" b="1" dirty="0"/>
                  <a:t>is also a point on the graph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3457575"/>
            <a:ext cx="3219450" cy="340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0" y="3072348"/>
                <a:ext cx="54102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the portion of the graph above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a mirror image of the portion below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5410200" cy="3785652"/>
              </a:xfrm>
              <a:prstGeom prst="rect">
                <a:avLst/>
              </a:prstGeom>
              <a:blipFill>
                <a:blip r:embed="rId4"/>
                <a:stretch>
                  <a:fillRect l="-2815" r="-270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7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6927" y="0"/>
                <a:ext cx="915092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graph of an equation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/>
                  <a:t> is symmetric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if replacing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yields an equivalent equation.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7" y="0"/>
                <a:ext cx="9150927" cy="3046988"/>
              </a:xfrm>
              <a:prstGeom prst="rect">
                <a:avLst/>
              </a:prstGeom>
              <a:blipFill>
                <a:blip r:embed="rId2"/>
                <a:stretch>
                  <a:fillRect l="-1732" r="-1666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3200" b="1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graph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𝐬𝐲𝐦𝐦𝐞𝐭𝐫𝐢𝐜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𝐰𝐢𝐭𝐡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𝐫𝐞𝐬𝐩𝐞𝐜𝐭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𝐜𝐨𝐨𝐫𝐝𝐢𝐧𝐚𝐭𝐞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𝐨𝐫𝐢𝐠𝐢𝐧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if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whenever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is a point on the graph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is also a point on the graph</a:t>
                </a:r>
                <a:r>
                  <a:rPr lang="en-US" sz="3200" b="1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533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38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15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the graph is unchanged by a rotation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3200" b="1" dirty="0"/>
                  <a:t> about the </a:t>
                </a:r>
                <a:r>
                  <a:rPr lang="en-US" sz="3200" b="1" dirty="0" smtClean="0"/>
                  <a:t>coordinate origin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0304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32004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4" y="1829812"/>
                <a:ext cx="9140536" cy="371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graph of an equation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/>
                  <a:t> is symmetric with respect to </a:t>
                </a:r>
                <a:r>
                  <a:rPr lang="en-US" sz="3200" b="1" dirty="0" smtClean="0"/>
                  <a:t>the origin if replacing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 smtClean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yields </a:t>
                </a:r>
                <a:r>
                  <a:rPr lang="en-US" sz="3200" b="1" dirty="0"/>
                  <a:t>an equivalent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equation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" y="1829812"/>
                <a:ext cx="9140536" cy="3710246"/>
              </a:xfrm>
              <a:prstGeom prst="rect">
                <a:avLst/>
              </a:prstGeom>
              <a:blipFill>
                <a:blip r:embed="rId4"/>
                <a:stretch>
                  <a:fillRect l="-1734" r="-1668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How to identify the characteristics of equations and sketch their </a:t>
                </a:r>
                <a:r>
                  <a:rPr lang="en-US" sz="3200" b="1" dirty="0" smtClean="0"/>
                  <a:t>graphs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524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How to find and graph equations of lines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including parallel and perpendicular lines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the concept of </a:t>
                </a:r>
                <a:r>
                  <a:rPr lang="en-US" sz="3200" b="1" dirty="0" smtClean="0"/>
                  <a:t>slope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533" r="-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100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How to evaluate and graph functions and their </a:t>
                </a:r>
                <a:r>
                  <a:rPr lang="en-US" sz="3200" b="1" dirty="0" smtClean="0"/>
                  <a:t>transformations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1492781"/>
              </a:xfrm>
              <a:prstGeom prst="rect">
                <a:avLst/>
              </a:prstGeom>
              <a:blipFill>
                <a:blip r:embed="rId4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How to fit mathematical models to real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life data sets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8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01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𝐓𝐞𝐬𝐭𝐢𝐧𝐠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𝐒𝐲𝐦𝐦𝐞𝐭𝐫𝐲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Test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symmetry with respect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origin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01958"/>
              </a:xfrm>
              <a:prstGeom prst="rect">
                <a:avLst/>
              </a:prstGeom>
              <a:blipFill>
                <a:blip r:embed="rId2"/>
                <a:stretch>
                  <a:fillRect l="-1667" t="-3963" r="-1667" b="-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383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Testing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symmetry: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𝐰𝐫𝐢𝐭𝐞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𝐨𝐫𝐢𝐠𝐢𝐧𝐚𝐥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𝐫𝐞𝐩𝐥𝐚𝐜𝐞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𝐰𝐢𝐭𝐡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𝐬𝐢𝐦𝐩𝐥𝐢𝐟𝐲</m:t>
                      </m:r>
                    </m:oMath>
                  </m:oMathPara>
                </a14:m>
                <a:endParaRPr lang="en-US" sz="32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835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3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:r>
                  <a:rPr lang="en-US" sz="3200" b="1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does not yield an equivalent equation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</a:t>
                </a:r>
                <a:r>
                  <a:rPr lang="en-US" sz="3200" b="1" dirty="0" smtClean="0"/>
                  <a:t>conclude that </a:t>
                </a:r>
                <a:r>
                  <a:rPr lang="en-US" sz="3200" b="1" dirty="0"/>
                  <a:t>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not symmetric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t="-2238" r="-1667" b="-3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64009"/>
                <a:ext cx="9144000" cy="2891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Testing for symmetry with respect to the origin: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𝐰𝐫𝐢𝐭𝐞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𝐨𝐫𝐢𝐠𝐢𝐧𝐚𝐥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𝐫𝐞𝐩𝐥𝐚𝐜𝐞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4009"/>
                <a:ext cx="9144000" cy="289156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07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90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𝐬𝐢𝐦𝐩𝐥𝐢𝐟𝐲</m:t>
                      </m:r>
                    </m:oMath>
                  </m:oMathPara>
                </a14:m>
                <a:endParaRPr lang="en-US" sz="28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b="1" i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𝐪𝐮𝐢𝐯𝐚𝐥𝐞𝐧𝐭</m:t>
                      </m:r>
                      <m:r>
                        <a:rPr lang="en-US" sz="2800" b="1" i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06676"/>
              </a:xfrm>
              <a:prstGeom prst="rect">
                <a:avLst/>
              </a:prstGeom>
              <a:blipFill>
                <a:blip r:embed="rId2"/>
                <a:stretch>
                  <a:fillRect t="-4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26732"/>
                <a:ext cx="5029200" cy="4631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Because replacing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b="1" dirty="0" smtClean="0"/>
                  <a:t>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yields an equivalent equation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you </a:t>
                </a:r>
                <a:r>
                  <a:rPr lang="en-US" sz="2800" b="1" dirty="0" smtClean="0"/>
                  <a:t>can conclude </a:t>
                </a:r>
                <a:r>
                  <a:rPr lang="en-US" sz="2800" b="1" dirty="0"/>
                  <a:t>that the graph </a:t>
                </a:r>
                <a:r>
                  <a:rPr lang="en-US" sz="28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is symmetric with respect to the origin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</a:t>
                </a:r>
                <a:r>
                  <a:rPr lang="en-US" sz="2800" b="1" dirty="0" smtClean="0"/>
                  <a:t>as shown </a:t>
                </a:r>
                <a:r>
                  <a:rPr lang="en-US" sz="2800" b="1" dirty="0"/>
                  <a:t>in </a:t>
                </a:r>
                <a:r>
                  <a:rPr lang="en-US" sz="28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6732"/>
                <a:ext cx="5029200" cy="4631268"/>
              </a:xfrm>
              <a:prstGeom prst="rect">
                <a:avLst/>
              </a:prstGeom>
              <a:blipFill>
                <a:blip r:embed="rId3"/>
                <a:stretch>
                  <a:fillRect l="-2424" r="-2424" b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2447925"/>
            <a:ext cx="39338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4" y="586889"/>
                <a:ext cx="9140536" cy="457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try </a:t>
                </a:r>
                <a:r>
                  <a:rPr lang="en-US" sz="3200" b="1" dirty="0"/>
                  <a:t>t</a:t>
                </a:r>
                <a:r>
                  <a:rPr lang="en-US" sz="3200" b="1" dirty="0" smtClean="0"/>
                  <a:t>esting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symmetry: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𝐰𝐫𝐢𝐭𝐞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𝐨𝐫𝐢𝐠𝐢𝐧𝐚𝐥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𝐫𝐞𝐩𝐥𝐚𝐜𝐞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3200" b="1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sz="32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𝐬𝐢𝐦𝐩𝐥𝐢𝐟𝐲</m:t>
                      </m:r>
                    </m:oMath>
                  </m:oMathPara>
                </a14:m>
                <a:endParaRPr lang="en-US" sz="3200" b="1" dirty="0" smtClean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𝐑𝐞𝐬𝐮𝐥𝐭</m:t>
                    </m:r>
                  </m:oMath>
                </a14:m>
                <a:r>
                  <a:rPr lang="en-US" sz="3200" b="1" dirty="0"/>
                  <a:t>: </a:t>
                </a:r>
                <a:r>
                  <a:rPr lang="en-US" sz="3200" b="1" dirty="0" smtClean="0"/>
                  <a:t>There is no symmetry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" y="586889"/>
                <a:ext cx="9140536" cy="4574522"/>
              </a:xfrm>
              <a:prstGeom prst="rect">
                <a:avLst/>
              </a:prstGeom>
              <a:blipFill>
                <a:blip r:embed="rId2"/>
                <a:stretch>
                  <a:fillRect l="-1734" r="-1668" b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51816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5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Using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Intercepts and Symmetry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to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Sketch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Graph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Sketch the graph of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blipFill>
                <a:blip r:embed="rId2"/>
                <a:stretch>
                  <a:fillRect l="-1667" t="-4106" b="-4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graph is symmetric with respect to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because replacing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yields an equivalent equation: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→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→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00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means that the portion of the graph below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is a mirror image of the portion above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sketch the graph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first plot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intercept and the points above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4953000" cy="3046988"/>
              </a:xfrm>
              <a:prstGeom prst="rect">
                <a:avLst/>
              </a:prstGeom>
              <a:blipFill>
                <a:blip r:embed="rId3"/>
                <a:stretch>
                  <a:fillRect l="-3075" r="-2952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705225"/>
            <a:ext cx="3695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953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reflect in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to obtain the entire graph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:r>
                  <a:rPr lang="en-US" sz="3200" b="1" dirty="0" smtClean="0"/>
                  <a:t>Figure.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953000" cy="3539430"/>
              </a:xfrm>
              <a:prstGeom prst="rect">
                <a:avLst/>
              </a:prstGeom>
              <a:blipFill>
                <a:blip r:embed="rId2"/>
                <a:stretch>
                  <a:fillRect l="-3075" t="-2238" r="-2952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2988"/>
            <a:ext cx="3724275" cy="31623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graphing utilities are designed so that they most easily graph </a:t>
                </a:r>
                <a:r>
                  <a:rPr lang="en-US" sz="3200" b="1" dirty="0"/>
                  <a:t>equations in </a:t>
                </a:r>
                <a:r>
                  <a:rPr lang="en-US" sz="3200" b="1" dirty="0" smtClean="0"/>
                  <a:t>which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function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graph other types of equations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need to split the graph into two </a:t>
            </a:r>
            <a:r>
              <a:rPr lang="en-US" sz="3200" b="1" dirty="0" smtClean="0"/>
              <a:t>or more </a:t>
            </a:r>
            <a:r>
              <a:rPr lang="en-US" sz="3200" b="1" dirty="0"/>
              <a:t>parts or you need to use a different graphing mode.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667237"/>
                <a:ext cx="9144000" cy="4190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To graph the equation in this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split it into two parts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you resolve the equation with respect to the variable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𝐭𝐨𝐩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𝐩𝐨𝐫𝐭𝐢𝐨𝐧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𝐠𝐫𝐚𝐩𝐡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𝐛𝐨𝐭𝐭𝐨𝐦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𝐩𝐨𝐫𝐭𝐢𝐨𝐧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𝐠𝐫𝐚𝐩𝐡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237"/>
                <a:ext cx="9144000" cy="419076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8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82412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𝐩𝐨𝐢𝐧𝐭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𝐢𝐧𝐭𝐞𝐫𝐬𝐞𝐜𝐭𝐢𝐨𝐧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the graphs of two equations is a point that satisfies </a:t>
                </a:r>
                <a:r>
                  <a:rPr lang="en-US" sz="3200" b="1" dirty="0" smtClean="0"/>
                  <a:t>both equations.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2412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𝐈𝐧𝐭𝐞𝐫𝐬𝐞𝐜𝐭𝐢𝐨𝐧</m:t>
                    </m:r>
                  </m:oMath>
                </a14:m>
                <a:r>
                  <a:rPr lang="en-US" sz="36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</a:t>
                </a:r>
                <a:r>
                  <a:rPr lang="en-US" sz="3200" b="1" dirty="0"/>
                  <a:t>can find the point(s) of intersection of two graphs by solving </a:t>
                </a:r>
                <a:r>
                  <a:rPr lang="en-US" sz="3200" b="1" dirty="0" smtClean="0"/>
                  <a:t>their equations </a:t>
                </a:r>
                <a:r>
                  <a:rPr lang="en-US" sz="3200" b="1" dirty="0"/>
                  <a:t>simultaneously.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3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𝐏𝐨𝐢𝐧𝐭𝐬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𝐈𝐧𝐭𝐞𝐫𝐬𝐞𝐜𝐭𝐢𝐨𝐧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all points of intersection of the graphs of </a:t>
                </a:r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   and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78839"/>
              </a:xfrm>
              <a:prstGeom prst="rect">
                <a:avLst/>
              </a:prstGeom>
              <a:blipFill>
                <a:blip r:embed="rId2"/>
                <a:stretch>
                  <a:fillRect l="-1667" t="-3812" b="-4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52578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Begin by sketching the graphs of both equations on the same rectangular coordinate </a:t>
                </a:r>
                <a:r>
                  <a:rPr lang="en-US" sz="3200" b="1" dirty="0" smtClean="0"/>
                  <a:t>system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as shown in the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5257800" cy="4524315"/>
              </a:xfrm>
              <a:prstGeom prst="rect">
                <a:avLst/>
              </a:prstGeom>
              <a:blipFill>
                <a:blip r:embed="rId3"/>
                <a:stretch>
                  <a:fillRect l="-3129" r="-278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06" y="2476500"/>
            <a:ext cx="3352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5181600" cy="3053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2800" b="1" dirty="0"/>
              <a:t>In 1637 the </a:t>
            </a:r>
            <a:r>
              <a:rPr lang="en-US" sz="2800" b="1" dirty="0" smtClean="0"/>
              <a:t>mathematician </a:t>
            </a:r>
            <a:r>
              <a:rPr lang="en-US" sz="2800" b="1" dirty="0"/>
              <a:t>René Descartes revolutionized the study of </a:t>
            </a:r>
            <a:r>
              <a:rPr lang="en-US" sz="2800" b="1" dirty="0" smtClean="0"/>
              <a:t>mathematics by </a:t>
            </a:r>
            <a:r>
              <a:rPr lang="en-US" sz="2800" b="1" dirty="0"/>
              <a:t>joining its two major </a:t>
            </a:r>
            <a:r>
              <a:rPr lang="en-US" sz="2800" b="1" dirty="0" smtClean="0"/>
              <a:t>fields — algebra </a:t>
            </a:r>
            <a:r>
              <a:rPr lang="en-US" sz="2800" b="1" dirty="0"/>
              <a:t>and geometry.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34013"/>
                <a:ext cx="54864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With </a:t>
                </a:r>
                <a:r>
                  <a:rPr lang="en-US" sz="2800" b="1" dirty="0" smtClean="0"/>
                  <a:t>Descartes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𝐜𝐨𝐨𝐫𝐝𝐢𝐧𝐚𝐭𝐞</m:t>
                    </m:r>
                  </m:oMath>
                </a14:m>
                <a:r>
                  <a:rPr lang="en-US" sz="28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𝐩𝐥𝐚𝐧𝐞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geometric concepts could be formulated analytically and </a:t>
                </a:r>
                <a:r>
                  <a:rPr lang="en-US" sz="2800" b="1" dirty="0" smtClean="0"/>
                  <a:t>algebraic concepts </a:t>
                </a:r>
                <a:r>
                  <a:rPr lang="en-US" sz="2800" b="1" dirty="0"/>
                  <a:t>could be viewed graphically</a:t>
                </a:r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4013"/>
                <a:ext cx="5486400" cy="3323987"/>
              </a:xfrm>
              <a:prstGeom prst="rect">
                <a:avLst/>
              </a:prstGeom>
              <a:blipFill>
                <a:blip r:embed="rId2"/>
                <a:stretch>
                  <a:fillRect l="-2222" r="-2222" b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89" y="0"/>
            <a:ext cx="362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Having done this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appears that the graphs have two points of intersection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3846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find these two points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24400"/>
                <a:ext cx="9144000" cy="84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→    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9144000" cy="847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7222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→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22203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2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corresponding values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are obtained by substituting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into either of the original equations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268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Doing this produces two points of intersection: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       and      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6819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check the points of intersection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by substituting into both </a:t>
                </a:r>
                <a:r>
                  <a:rPr lang="en-US" sz="3200" b="1" dirty="0" smtClean="0"/>
                  <a:t>of the </a:t>
                </a:r>
                <a:r>
                  <a:rPr lang="en-US" sz="3200" b="1" dirty="0"/>
                  <a:t>original </a:t>
                </a:r>
                <a:r>
                  <a:rPr lang="en-US" sz="3200" b="1" dirty="0" smtClean="0"/>
                  <a:t>equations.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85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𝐌𝐚𝐭𝐡𝐞𝐦𝐚𝐭𝐢𝐜𝐚𝐥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𝐌𝐨𝐝𝐞𝐥𝐬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life applications of mathematics often use equations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𝐦𝐚𝐭𝐡𝐞𝐦𝐚𝐭𝐢𝐜𝐚𝐥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𝐦𝐨𝐝𝐞𝐥𝐬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blipFill>
                <a:blip r:embed="rId2"/>
                <a:stretch>
                  <a:fillRect l="-1667" r="-1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developing a mathematical model to represent actual data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should strive for two (often conflicting) goals: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Accuracy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Simplicity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7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0"/>
                <a:ext cx="9144000" cy="475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That </a:t>
                </a:r>
                <a:r>
                  <a:rPr lang="en-US" sz="3200" b="1" dirty="0" smtClean="0"/>
                  <a:t>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on the one hand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</a:t>
                </a:r>
                <a:r>
                  <a:rPr lang="en-US" sz="3200" b="1" dirty="0"/>
                  <a:t>want the model to </a:t>
                </a:r>
                <a:r>
                  <a:rPr lang="en-US" sz="3200" b="1" dirty="0" smtClean="0"/>
                  <a:t>be simple </a:t>
                </a:r>
                <a:r>
                  <a:rPr lang="en-US" sz="3200" b="1" dirty="0"/>
                  <a:t>enough to be </a:t>
                </a:r>
                <a:r>
                  <a:rPr lang="en-US" sz="3200" b="1" dirty="0" smtClean="0"/>
                  <a:t>workable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on the other hand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want </a:t>
                </a:r>
                <a:r>
                  <a:rPr lang="en-US" sz="3200" b="1" dirty="0"/>
                  <a:t>the model to be accurate enough to produce meaningful results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56687"/>
              </a:xfrm>
              <a:prstGeom prst="rect">
                <a:avLst/>
              </a:prstGeom>
              <a:blipFill>
                <a:blip r:embed="rId2"/>
                <a:stretch>
                  <a:fillRect l="-1667" r="-1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𝐂𝐨𝐦𝐩𝐚𝐫𝐢𝐧𝐠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𝐌𝐚𝐭𝐡𝐞𝐦𝐚𝐭𝐢𝐜𝐚𝐥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𝐌𝐨𝐝𝐞𝐥𝐬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blipFill>
                <a:blip r:embed="rId2"/>
                <a:stretch>
                  <a:fillRect t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524000"/>
                <a:ext cx="4953000" cy="444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The Mauna Loa Observatory in Hawaii records the carbon dioxide concentration (in parts per million) in Earth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atmosphere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4953000" cy="4447436"/>
              </a:xfrm>
              <a:prstGeom prst="rect">
                <a:avLst/>
              </a:prstGeom>
              <a:blipFill>
                <a:blip r:embed="rId3"/>
                <a:stretch>
                  <a:fillRect l="-3075" r="-2460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10" y="1524000"/>
            <a:ext cx="400939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6927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January readings for various years </a:t>
                </a:r>
                <a:r>
                  <a:rPr lang="en-US" sz="3200" b="1" dirty="0" smtClean="0"/>
                  <a:t>are shown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7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733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39058"/>
            <a:ext cx="9137072" cy="46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3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" y="0"/>
                <a:ext cx="9144000" cy="6018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 July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𝟏𝟗𝟗𝟎</m:t>
                    </m:r>
                  </m:oMath>
                </a14:m>
                <a:r>
                  <a:rPr lang="en-US" sz="3200" b="1" dirty="0" smtClean="0"/>
                  <a:t> issue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𝐒𝐜𝐢𝐞𝐧𝐭𝐢𝐟𝐢𝐜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𝐀𝐦𝐞𝐫𝐢𝐜𝐚𝐧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these data were used </a:t>
                </a:r>
                <a:r>
                  <a:rPr lang="en-US" sz="3200" b="1" dirty="0"/>
                  <a:t>to predict the carbon dioxide level in Earth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atmosphere in the year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𝟐𝟎𝟑𝟓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using the </a:t>
                </a:r>
                <a:r>
                  <a:rPr lang="en-US" sz="3200" b="1" dirty="0"/>
                  <a:t>quadratic </a:t>
                </a:r>
                <a:r>
                  <a:rPr lang="en-US" sz="3200" b="1" dirty="0" smtClean="0"/>
                  <a:t>model: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𝟑𝟏𝟔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𝟎𝟏𝟖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represents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𝟏𝟗𝟔𝟎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Figure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above.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6018379"/>
              </a:xfrm>
              <a:prstGeom prst="rect">
                <a:avLst/>
              </a:prstGeom>
              <a:blipFill>
                <a:blip r:embed="rId2"/>
                <a:stretch>
                  <a:fillRect l="-1733" r="-1733" b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6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data shown in Figure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above represent the years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𝟏𝟗𝟖𝟎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𝟐𝟎𝟏𝟎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and can be </a:t>
                </a:r>
                <a:r>
                  <a:rPr lang="en-US" sz="3200" b="1" dirty="0"/>
                  <a:t>modeled </a:t>
                </a:r>
                <a:r>
                  <a:rPr lang="en-US" sz="3200" b="1" dirty="0" smtClean="0"/>
                  <a:t>by: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again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represents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𝟏𝟗𝟔𝟎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800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𝐐𝐮𝐞𝐬𝐭𝐢𝐨𝐧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What </a:t>
                </a:r>
                <a:r>
                  <a:rPr lang="en-US" sz="3200" b="1" dirty="0"/>
                  <a:t>was the prediction given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𝐒𝐜𝐢𝐞𝐧𝐭𝐢𝐟𝐢𝐜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𝐀𝐦𝐞𝐫𝐢𝐜𝐚𝐧</m:t>
                    </m:r>
                  </m:oMath>
                </a14:m>
                <a:r>
                  <a:rPr lang="en-US" sz="3200" b="1" dirty="0" smtClean="0"/>
                  <a:t> article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𝟏𝟗𝟗𝟎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64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𝐐𝐮𝐞𝐬𝐭𝐢𝐨𝐧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Given </a:t>
                </a:r>
                <a:r>
                  <a:rPr lang="en-US" sz="3200" b="1" dirty="0"/>
                  <a:t>the new data for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𝟏𝟗𝟗𝟎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through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does this prediction for the year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𝟐𝟎𝟑𝟓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seem accurate</a:t>
                </a:r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4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556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To answer the first question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substitute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𝟕𝟓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(for the year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𝟐𝟎𝟑𝟓</m:t>
                    </m:r>
                  </m:oMath>
                </a14:m>
                <a:r>
                  <a:rPr lang="en-US" sz="3200" b="1" dirty="0"/>
                  <a:t>) into the quadratic model to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𝟑𝟏𝟔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𝟕𝟎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𝟕𝟓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𝟎𝟏𝟖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𝟕𝟓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𝟒𝟔𝟗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𝟗𝟓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5612"/>
                <a:ext cx="9144000" cy="3802388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6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3572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prediction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𝐒𝐜𝐢𝐞𝐧𝐭𝐢𝐟𝐢𝐜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𝐀𝐦𝐞𝐫𝐢𝐜𝐚𝐧</m:t>
                    </m:r>
                  </m:oMath>
                </a14:m>
                <a:r>
                  <a:rPr lang="en-US" sz="3200" b="1" dirty="0"/>
                  <a:t> article was that the carbon </a:t>
                </a:r>
                <a:r>
                  <a:rPr lang="en-US" sz="3200" b="1" dirty="0" smtClean="0"/>
                  <a:t>dioxide concentration </a:t>
                </a:r>
                <a:r>
                  <a:rPr lang="en-US" sz="3200" b="1" dirty="0"/>
                  <a:t>in Earth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atmosphere would reach about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𝟒𝟕𝟎</m:t>
                    </m:r>
                  </m:oMath>
                </a14:m>
                <a:r>
                  <a:rPr lang="en-US" sz="3200" b="1" dirty="0"/>
                  <a:t> parts per million in </a:t>
                </a:r>
                <a:r>
                  <a:rPr lang="en-US" sz="3200" b="1" dirty="0" smtClean="0"/>
                  <a:t>the year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𝟐𝟎𝟑𝟓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2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733" r="-1733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linear model for the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𝟏𝟗𝟖𝟎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data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prediction for the year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𝟐𝟎𝟑𝟓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𝟑𝟎𝟑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𝟔𝟖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𝟕𝟓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𝟒𝟐𝟗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04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power of this approach was such that </a:t>
            </a:r>
            <a:r>
              <a:rPr lang="en-US" sz="3200" b="1" dirty="0" smtClean="0"/>
              <a:t>within a </a:t>
            </a:r>
            <a:r>
              <a:rPr lang="en-US" sz="3200" b="1" dirty="0"/>
              <a:t>century of its introduction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much of calculus had been developed.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same approach can be followed in your study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𝐜𝐚𝐥𝐜𝐮𝐥𝐮𝐬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by </a:t>
                </a:r>
                <a:r>
                  <a:rPr lang="en-US" sz="3200" b="1" dirty="0" smtClean="0"/>
                  <a:t>viewing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𝐜𝐚𝐥𝐜𝐮𝐥𝐮𝐬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from multiple </a:t>
                </a:r>
                <a:r>
                  <a:rPr lang="en-US" sz="3200" b="1" dirty="0" smtClean="0"/>
                  <a:t>perspectives — graphically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analytically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:r>
                  <a:rPr lang="en-US" sz="3200" b="1" dirty="0" smtClean="0"/>
                  <a:t>numerically — you will </a:t>
                </a:r>
                <a:r>
                  <a:rPr lang="en-US" sz="3200" b="1" dirty="0"/>
                  <a:t>increase your understanding of core concepts.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3573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based on the linear model for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𝟏𝟗𝟖𝟎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appears that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𝟏𝟗𝟗𝟎</m:t>
                    </m:r>
                  </m:oMath>
                </a14:m>
                <a:r>
                  <a:rPr lang="en-US" sz="3200" b="1" dirty="0"/>
                  <a:t> prediction </a:t>
                </a:r>
                <a:r>
                  <a:rPr lang="en-US" sz="3200" b="1" dirty="0" smtClean="0"/>
                  <a:t>was actually too </a:t>
                </a:r>
                <a:r>
                  <a:rPr lang="en-US" sz="3200" b="1" dirty="0"/>
                  <a:t>high.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3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73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514600"/>
                <a:ext cx="9144000" cy="388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same linear and quadratic models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can make a prediction about the current year (i.e.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𝟐𝟎𝟐𝟎</m:t>
                    </m:r>
                  </m:oMath>
                </a14:m>
                <a:r>
                  <a:rPr lang="en-US" sz="3200" b="1" dirty="0" smtClean="0"/>
                  <a:t>):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𝟑𝟎𝟑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𝟔𝟖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𝟒𝟎𝟒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𝟑𝟎𝟎𝟎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𝟑𝟏𝟔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𝟕𝟎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𝟎𝟏𝟖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𝟔𝟎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𝟒𝟐𝟑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88580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5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6" y="0"/>
            <a:ext cx="8901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79689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Calculus 10th </a:t>
            </a:r>
            <a:r>
              <a:rPr lang="en-US" sz="2800" b="1" dirty="0" smtClean="0"/>
              <a:t>Edition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1905000"/>
            <a:ext cx="3789218" cy="483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9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464" y="8382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Calculus </a:t>
            </a:r>
            <a:r>
              <a:rPr lang="en-US" sz="2800" b="1" dirty="0" smtClean="0"/>
              <a:t>7th Edition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4105"/>
            <a:ext cx="4191000" cy="490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6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02709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Calculus </a:t>
            </a:r>
            <a:r>
              <a:rPr lang="en-US" sz="2800" b="1" dirty="0" smtClean="0"/>
              <a:t>10th Edition</a:t>
            </a:r>
            <a:endParaRPr lang="en-US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199"/>
            <a:ext cx="3886200" cy="485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01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7620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Calculus: An Intuitive and Physical Approach (Second Edition) (Dover Books on Mathematics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10754"/>
            <a:ext cx="3124200" cy="462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64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073" y="8382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College Mathematics for Business, Economics, Life Sciences, and Social Sciences (13th Edition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3429000" cy="445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3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971800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 for attention.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0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0"/>
                <a:ext cx="914400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𝐆𝐫𝐚𝐩𝐡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</m:t>
                    </m:r>
                  </m:oMath>
                </a14:m>
                <a:r>
                  <a:rPr lang="en-US" sz="36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Consider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equation: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61993"/>
              </a:xfrm>
              <a:prstGeom prst="rect">
                <a:avLst/>
              </a:prstGeom>
              <a:blipFill>
                <a:blip r:embed="rId2"/>
                <a:stretch>
                  <a:fillRect l="-1667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621466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point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𝐬𝐨𝐥𝐮𝐭𝐢𝐨𝐧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𝐩𝐨𝐢𝐧𝐭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the equation.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1466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175211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equation has many other solutions: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   and 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5211"/>
                <a:ext cx="9144000" cy="1494255"/>
              </a:xfrm>
              <a:prstGeom prst="rect">
                <a:avLst/>
              </a:prstGeom>
              <a:blipFill rotWithShape="0">
                <a:blip r:embed="rId4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642009"/>
                <a:ext cx="9144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find </a:t>
                </a:r>
                <a:r>
                  <a:rPr lang="en-US" sz="3200" b="1" dirty="0"/>
                  <a:t>other solutions systematically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solve the original equation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sz="28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𝐚𝐧𝐚𝐥𝐲𝐭𝐢𝐜</m:t>
                    </m:r>
                    <m:r>
                      <a:rPr lang="en-US" sz="28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𝐚𝐩𝐩𝐫𝐨𝐚𝐜𝐡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2009"/>
                <a:ext cx="9144000" cy="2215991"/>
              </a:xfrm>
              <a:prstGeom prst="rect">
                <a:avLst/>
              </a:prstGeom>
              <a:blipFill>
                <a:blip r:embed="rId5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3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construct </a:t>
                </a: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𝐭𝐚𝐛𝐥𝐞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𝐯𝐚𝐥𝐮𝐞𝐬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by substituting several values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: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3072142"/>
                  </p:ext>
                </p:extLst>
              </p:nvPr>
            </p:nvGraphicFramePr>
            <p:xfrm>
              <a:off x="838200" y="1645179"/>
              <a:ext cx="7696200" cy="17309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2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8654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54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2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3072142"/>
                  </p:ext>
                </p:extLst>
              </p:nvPr>
            </p:nvGraphicFramePr>
            <p:xfrm>
              <a:off x="838200" y="1645179"/>
              <a:ext cx="7696200" cy="17309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27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827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865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699" r="-500000" b="-100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65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74" t="-101408" r="-500000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-5</a:t>
                          </a:r>
                          <a:endParaRPr lang="en-US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0" y="3376136"/>
            <a:ext cx="9144000" cy="6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numerical approach</a:t>
            </a: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the table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can see that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𝟕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𝟒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𝟒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𝟓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are solutions of </a:t>
                </a:r>
                <a:r>
                  <a:rPr lang="en-US" sz="3200" b="1" dirty="0"/>
                  <a:t>the original </a:t>
                </a:r>
                <a:r>
                  <a:rPr lang="en-US" sz="3200" b="1" dirty="0" smtClean="0"/>
                  <a:t>equation.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blipFill rotWithShape="0">
                <a:blip r:embed="rId4"/>
                <a:stretch>
                  <a:fillRect l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5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Like many equations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 smtClean="0"/>
                  <a:t>the equation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</a:t>
                </a:r>
                <a:r>
                  <a:rPr lang="en-US" sz="3200" b="1" dirty="0" smtClean="0"/>
                  <a:t>an infinite </a:t>
                </a:r>
                <a:r>
                  <a:rPr lang="en-US" sz="3200" b="1" dirty="0"/>
                  <a:t>number of </a:t>
                </a:r>
                <a:r>
                  <a:rPr lang="en-US" sz="3200" b="1" dirty="0" smtClean="0"/>
                  <a:t>solutions.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set of all solution points is the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𝐠𝐫𝐚𝐩𝐡</m:t>
                    </m:r>
                  </m:oMath>
                </a14:m>
                <a:r>
                  <a:rPr lang="en-US" sz="3200" b="1" dirty="0"/>
                  <a:t> of the equation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2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2752725"/>
            <a:ext cx="3971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the sketch </a:t>
                </a:r>
                <a:r>
                  <a:rPr lang="en-US" sz="3200" b="1" dirty="0"/>
                  <a:t>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above </a:t>
                </a:r>
                <a:r>
                  <a:rPr lang="en-US" sz="3200" b="1" dirty="0"/>
                  <a:t>is referred to </a:t>
                </a:r>
                <a:r>
                  <a:rPr lang="en-US" sz="3200" b="1" dirty="0" smtClean="0"/>
                  <a:t>as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𝐠𝐫𝐚𝐩𝐡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even though it </a:t>
                </a:r>
                <a:r>
                  <a:rPr lang="en-US" sz="3200" b="1" dirty="0" smtClean="0"/>
                  <a:t>really represents </a:t>
                </a:r>
                <a:r>
                  <a:rPr lang="en-US" sz="3200" b="1" dirty="0"/>
                  <a:t>only a portion of the </a:t>
                </a:r>
                <a:r>
                  <a:rPr lang="en-US" sz="3200" b="1" dirty="0" smtClean="0"/>
                  <a:t>actual graph. </a:t>
                </a:r>
                <a:r>
                  <a:rPr lang="en-US" sz="1600" b="1" dirty="0" smtClean="0">
                    <a:sym typeface="Wingdings" panose="05000000000000000000" pitchFamily="2" charset="2"/>
                  </a:rPr>
                  <a:t>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3124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course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will study many graph sketching techniques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simplest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𝐩𝐨𝐢𝐧𝐭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𝐩𝐥𝐨𝐭𝐭𝐢𝐧𝐠</m:t>
                    </m:r>
                  </m:oMath>
                </a14:m>
                <a:r>
                  <a:rPr lang="en-US" sz="3200" b="1" dirty="0"/>
                  <a:t> — that is you plot points until the basic shape of the graph seems apparent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1025</TotalTime>
  <Words>2218</Words>
  <Application>Microsoft Office PowerPoint</Application>
  <PresentationFormat>On-screen Show (4:3)</PresentationFormat>
  <Paragraphs>243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Preparation for calculus</dc:title>
  <dc:creator>samir.quliyev</dc:creator>
  <cp:lastModifiedBy>Samir</cp:lastModifiedBy>
  <cp:revision>356</cp:revision>
  <dcterms:created xsi:type="dcterms:W3CDTF">2006-08-16T00:00:00Z</dcterms:created>
  <dcterms:modified xsi:type="dcterms:W3CDTF">2020-11-11T05:48:27Z</dcterms:modified>
</cp:coreProperties>
</file>